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8"/>
  </p:notesMasterIdLst>
  <p:sldIdLst>
    <p:sldId id="266" r:id="rId2"/>
    <p:sldId id="267" r:id="rId3"/>
    <p:sldId id="260" r:id="rId4"/>
    <p:sldId id="261" r:id="rId5"/>
    <p:sldId id="262" r:id="rId6"/>
    <p:sldId id="263" r:id="rId7"/>
  </p:sldIdLst>
  <p:sldSz cx="6858000" cy="9906000" type="A4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800080"/>
    <a:srgbClr val="9900CC"/>
    <a:srgbClr val="CC99FF"/>
    <a:srgbClr val="9966FF"/>
    <a:srgbClr val="CC3300"/>
    <a:srgbClr val="99FFCC"/>
    <a:srgbClr val="6600CC"/>
    <a:srgbClr val="D60093"/>
    <a:srgbClr val="001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6" d="100"/>
          <a:sy n="136" d="100"/>
        </p:scale>
        <p:origin x="252" y="-421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739" cy="471054"/>
          </a:xfrm>
          <a:prstGeom prst="rect">
            <a:avLst/>
          </a:prstGeom>
        </p:spPr>
        <p:txBody>
          <a:bodyPr vert="horz" lIns="94224" tIns="47112" rIns="94224" bIns="47112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4023092" y="1"/>
            <a:ext cx="3077739" cy="471054"/>
          </a:xfrm>
          <a:prstGeom prst="rect">
            <a:avLst/>
          </a:prstGeom>
        </p:spPr>
        <p:txBody>
          <a:bodyPr vert="horz" lIns="94224" tIns="47112" rIns="94224" bIns="47112" rtlCol="0"/>
          <a:lstStyle>
            <a:lvl1pPr algn="r">
              <a:defRPr sz="1200"/>
            </a:lvl1pPr>
          </a:lstStyle>
          <a:p>
            <a:fld id="{3B997279-5A37-4711-9F86-7259321150B3}" type="datetimeFigureOut">
              <a:rPr lang="th-TH" smtClean="0"/>
              <a:pPr/>
              <a:t>07/11/63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2454275" y="1173163"/>
            <a:ext cx="2193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4" tIns="47112" rIns="94224" bIns="47112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710248" y="4518205"/>
            <a:ext cx="5681980" cy="3696711"/>
          </a:xfrm>
          <a:prstGeom prst="rect">
            <a:avLst/>
          </a:prstGeom>
        </p:spPr>
        <p:txBody>
          <a:bodyPr vert="horz" lIns="94224" tIns="47112" rIns="94224" bIns="47112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1" y="8917422"/>
            <a:ext cx="3077739" cy="471054"/>
          </a:xfrm>
          <a:prstGeom prst="rect">
            <a:avLst/>
          </a:prstGeom>
        </p:spPr>
        <p:txBody>
          <a:bodyPr vert="horz" lIns="94224" tIns="47112" rIns="94224" bIns="47112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4"/>
          </a:xfrm>
          <a:prstGeom prst="rect">
            <a:avLst/>
          </a:prstGeom>
        </p:spPr>
        <p:txBody>
          <a:bodyPr vert="horz" lIns="94224" tIns="47112" rIns="94224" bIns="47112" rtlCol="0" anchor="b"/>
          <a:lstStyle>
            <a:lvl1pPr algn="r">
              <a:defRPr sz="1200"/>
            </a:lvl1pPr>
          </a:lstStyle>
          <a:p>
            <a:fld id="{F31D48BB-BAB0-4C9B-B5C9-EB4799DC556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1069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D48BB-BAB0-4C9B-B5C9-EB4799DC556C}" type="slidenum">
              <a:rPr lang="th-TH" smtClean="0"/>
              <a:pPr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0193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D48BB-BAB0-4C9B-B5C9-EB4799DC556C}" type="slidenum">
              <a:rPr lang="th-TH" smtClean="0"/>
              <a:pPr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2613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A6BEE-B272-4955-AC57-50068756F8C8}" type="slidenum">
              <a:rPr lang="th-TH" smtClean="0"/>
              <a:pPr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20205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AC88-459D-48CB-80A2-109A8243C999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C30D-929B-4A08-8D09-511C0F58E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5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AC88-459D-48CB-80A2-109A8243C999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C30D-929B-4A08-8D09-511C0F58E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2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AC88-459D-48CB-80A2-109A8243C999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C30D-929B-4A08-8D09-511C0F58E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81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AC88-459D-48CB-80A2-109A8243C999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C30D-929B-4A08-8D09-511C0F58E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466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AC88-459D-48CB-80A2-109A8243C999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C30D-929B-4A08-8D09-511C0F58E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7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AC88-459D-48CB-80A2-109A8243C999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C30D-929B-4A08-8D09-511C0F58E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29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AC88-459D-48CB-80A2-109A8243C999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C30D-929B-4A08-8D09-511C0F58E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55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AC88-459D-48CB-80A2-109A8243C999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C30D-929B-4A08-8D09-511C0F58E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17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AC88-459D-48CB-80A2-109A8243C999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C30D-929B-4A08-8D09-511C0F58E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14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AC88-459D-48CB-80A2-109A8243C999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C30D-929B-4A08-8D09-511C0F58E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16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AC88-459D-48CB-80A2-109A8243C999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C30D-929B-4A08-8D09-511C0F58E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0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6AC88-459D-48CB-80A2-109A8243C999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5C30D-929B-4A08-8D09-511C0F58E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164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ปกรายงานวิชาการ - ค้นหาด้วย Google | การออกแบบปกหนังสือ, การออกแบบนามบัตร,  ปกหนังสือ">
            <a:extLst>
              <a:ext uri="{FF2B5EF4-FFF2-40B4-BE49-F238E27FC236}">
                <a16:creationId xmlns:a16="http://schemas.microsoft.com/office/drawing/2014/main" id="{54967EFF-8306-4CA9-95FD-A23C778B6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69880" cy="1013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5"/>
          <p:cNvSpPr/>
          <p:nvPr/>
        </p:nvSpPr>
        <p:spPr>
          <a:xfrm>
            <a:off x="0" y="7772400"/>
            <a:ext cx="6869880" cy="206163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h-TH" sz="2800" b="1" dirty="0">
                <a:ln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ค่ายท่านมุก</a:t>
            </a:r>
          </a:p>
          <a:p>
            <a:pPr algn="ctr"/>
            <a:r>
              <a:rPr lang="th-TH" sz="2800" b="1" dirty="0">
                <a:ln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กองกำกับการ ๙ กองบังคับการฝึกพิเศษ </a:t>
            </a:r>
          </a:p>
          <a:p>
            <a:pPr algn="ctr"/>
            <a:r>
              <a:rPr lang="th-TH" sz="2800" b="1" dirty="0">
                <a:ln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กองบัญชาการตำรวจตระเวนชายแดน</a:t>
            </a:r>
          </a:p>
          <a:p>
            <a:pPr algn="ctr"/>
            <a:r>
              <a:rPr lang="th-TH" sz="2800" b="1" dirty="0">
                <a:ln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ตำบลเขามีเกียรติ อำเภอสะเดา จังหวัดสงขลา</a:t>
            </a:r>
            <a:endParaRPr lang="en-US" sz="2800" b="1" dirty="0">
              <a:ln/>
              <a:solidFill>
                <a:schemeClr val="tx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6" name="Rounded Rectangle 5"/>
          <p:cNvSpPr/>
          <p:nvPr/>
        </p:nvSpPr>
        <p:spPr>
          <a:xfrm>
            <a:off x="2390821" y="922359"/>
            <a:ext cx="4114801" cy="183781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/>
            <a:r>
              <a:rPr lang="th-TH" sz="4200" b="1" dirty="0"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KodchiangUPC" panose="02020603050405020304" pitchFamily="18" charset="-34"/>
                <a:cs typeface="KodchiangUPC" panose="02020603050405020304" pitchFamily="18" charset="-34"/>
              </a:rPr>
              <a:t>รายงานการประเมินตนเอง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KodchiangUPC" panose="02020603050405020304" pitchFamily="18" charset="-34"/>
                <a:cs typeface="KodchiangUPC" panose="02020603050405020304" pitchFamily="18" charset="-34"/>
              </a:rPr>
              <a:t>Self Assessment Report (SAR)</a:t>
            </a:r>
            <a:endParaRPr lang="th-TH" sz="3200" b="1" dirty="0">
              <a:solidFill>
                <a:schemeClr val="tx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pPr algn="ctr"/>
            <a:r>
              <a:rPr lang="th-TH" sz="3200" b="1" dirty="0"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KodchiangUPC" panose="02020603050405020304" pitchFamily="18" charset="-34"/>
                <a:cs typeface="KodchiangUPC" panose="02020603050405020304" pitchFamily="18" charset="-34"/>
              </a:rPr>
              <a:t>ประจำปี ๒๕๖๓</a:t>
            </a:r>
            <a:endParaRPr lang="en-US" sz="3200" b="1" dirty="0">
              <a:solidFill>
                <a:schemeClr val="tx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9218" name="AutoShape 2" descr="ผลการค้นหารูปภาพสำหรับ หน้าปกรายงานสวยๆ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9220" name="AutoShape 4" descr="ผลการค้นหารูปภาพสำหรับ หน้าปกรายงานสวยๆ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9222" name="AutoShape 6" descr="ผลการค้นหารูปภาพสำหรับ หน้าปกรายงานสวยๆ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9224" name="AutoShape 8" descr="ผลการค้นหารูปภาพสำหรับ หน้าปกรายงานสวยๆ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9226" name="AutoShape 10" descr="ผลการค้นหารูปภาพสำหรับ หน้าปกรายงานสวยๆ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ADCF2D57-619F-4061-B27E-B3DB8CF662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" y="632520"/>
            <a:ext cx="1925588" cy="22593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87640DBE-3F03-432B-BD91-FF7E767445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9672" y="5673080"/>
            <a:ext cx="2504751" cy="1770566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0A4EF3C4-5CEE-468C-B05A-D237EEBBB7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0444" y="5673080"/>
            <a:ext cx="2420888" cy="1815666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ADD53CDB-5918-4238-A6B8-B9C17EFCCA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9672" y="3433019"/>
            <a:ext cx="2499994" cy="2024037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498B92B9-1310-4756-A130-D9374CA9A1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0444" y="3432300"/>
            <a:ext cx="2405592" cy="202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39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ปกรายงานวิชาการ - ค้นหาด้วย Google | การออกแบบปกหนังสือ, การออกแบบนามบัตร,  ปกหนังสือ">
            <a:extLst>
              <a:ext uri="{FF2B5EF4-FFF2-40B4-BE49-F238E27FC236}">
                <a16:creationId xmlns:a16="http://schemas.microsoft.com/office/drawing/2014/main" id="{C1F0D197-4DA1-4137-A66A-2BB18B988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69880" cy="990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5"/>
          <p:cNvSpPr/>
          <p:nvPr/>
        </p:nvSpPr>
        <p:spPr>
          <a:xfrm>
            <a:off x="836712" y="8265368"/>
            <a:ext cx="5476876" cy="114723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h-TH" sz="2400" b="1" dirty="0">
                <a:ln/>
                <a:solidFill>
                  <a:srgbClr val="001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KodchiangUPC" panose="02020603050405020304" pitchFamily="18" charset="-34"/>
                <a:cs typeface="KodchiangUPC" panose="02020603050405020304" pitchFamily="18" charset="-34"/>
              </a:rPr>
              <a:t>ค่ายท่านมุก</a:t>
            </a:r>
          </a:p>
          <a:p>
            <a:pPr algn="ctr"/>
            <a:r>
              <a:rPr lang="th-TH" sz="2400" b="1" dirty="0">
                <a:ln/>
                <a:solidFill>
                  <a:srgbClr val="001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KodchiangUPC" panose="02020603050405020304" pitchFamily="18" charset="-34"/>
                <a:cs typeface="KodchiangUPC" panose="02020603050405020304" pitchFamily="18" charset="-34"/>
              </a:rPr>
              <a:t>กองกำกับการ ๙ กองบังคับการฝึกพิเศษ กองบัญชาการตำรวจตระเวนชายแดน</a:t>
            </a:r>
          </a:p>
          <a:p>
            <a:pPr algn="ctr"/>
            <a:r>
              <a:rPr lang="th-TH" sz="2400" b="1" dirty="0">
                <a:ln/>
                <a:solidFill>
                  <a:srgbClr val="001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KodchiangUPC" panose="02020603050405020304" pitchFamily="18" charset="-34"/>
                <a:cs typeface="KodchiangUPC" panose="02020603050405020304" pitchFamily="18" charset="-34"/>
              </a:rPr>
              <a:t>ตำบลเขามีเกียรติ อำเภอสะเดา จังหวัดสงขลา</a:t>
            </a:r>
            <a:endParaRPr lang="en-US" sz="2400" b="1" dirty="0">
              <a:ln/>
              <a:solidFill>
                <a:srgbClr val="001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7170" name="AutoShape 2" descr="ผลการค้นหารูปภาพสำหรับ แบบปกงานประกัน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7172" name="AutoShape 4" descr="ผลการค้นหารูปภาพสำหรับ แบบปกงานประกัน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7174" name="AutoShape 6" descr="ผลการค้นหารูปภาพสำหรับ แบบปกงานประกัน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67760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2062303" y="499144"/>
            <a:ext cx="2667000" cy="838200"/>
          </a:xfrm>
          <a:prstGeom prst="round2DiagRect">
            <a:avLst/>
          </a:prstGeom>
          <a:solidFill>
            <a:srgbClr val="FFFF00"/>
          </a:solidFill>
          <a:ln>
            <a:solidFill>
              <a:srgbClr val="0000CC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200" b="1" dirty="0">
                <a:solidFill>
                  <a:srgbClr val="0000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ผังการบังคับบัญชา ปี ๒๕๖๓</a:t>
            </a:r>
          </a:p>
          <a:p>
            <a:pPr algn="ctr"/>
            <a:r>
              <a:rPr lang="th-TH" sz="2000" b="1" dirty="0">
                <a:solidFill>
                  <a:srgbClr val="0000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กก.๙ </a:t>
            </a:r>
            <a:r>
              <a:rPr lang="th-TH" sz="2000" b="1" dirty="0" err="1">
                <a:solidFill>
                  <a:srgbClr val="0000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บก.กฝ.บช</a:t>
            </a:r>
            <a:r>
              <a:rPr lang="th-TH" sz="2000" b="1" dirty="0">
                <a:solidFill>
                  <a:srgbClr val="0000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.ตชด.</a:t>
            </a:r>
            <a:endParaRPr lang="en-US" sz="2000" b="1" dirty="0">
              <a:solidFill>
                <a:srgbClr val="0000CC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438400" y="3089944"/>
            <a:ext cx="1824180" cy="609600"/>
          </a:xfrm>
          <a:prstGeom prst="roundRect">
            <a:avLst/>
          </a:prstGeom>
          <a:solidFill>
            <a:srgbClr val="FFFF00"/>
          </a:solidFill>
          <a:ln>
            <a:solidFill>
              <a:srgbClr val="0000C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0033CC"/>
              </a:solidFill>
              <a:latin typeface="TH SarabunIT๙" panose="020B0500040200020003" pitchFamily="34" charset="-34"/>
              <a:cs typeface="+mj-cs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029838" y="5319078"/>
            <a:ext cx="1675263" cy="514066"/>
          </a:xfrm>
          <a:prstGeom prst="roundRect">
            <a:avLst/>
          </a:prstGeom>
          <a:solidFill>
            <a:srgbClr val="FFFF00"/>
          </a:solidFill>
          <a:ln>
            <a:solidFill>
              <a:srgbClr val="0000CC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100" b="1" dirty="0">
                <a:solidFill>
                  <a:srgbClr val="0000CC"/>
                </a:solidFill>
                <a:latin typeface="TH SarabunIT๙" panose="020B0500040200020003" pitchFamily="34" charset="-34"/>
                <a:cs typeface="+mj-cs"/>
              </a:rPr>
              <a:t>พ.ต.ท.ธีรภัค   </a:t>
            </a:r>
            <a:r>
              <a:rPr lang="th-TH" sz="1100" b="1" dirty="0" err="1">
                <a:solidFill>
                  <a:srgbClr val="0000CC"/>
                </a:solidFill>
                <a:latin typeface="TH SarabunIT๙" panose="020B0500040200020003" pitchFamily="34" charset="-34"/>
                <a:cs typeface="+mj-cs"/>
              </a:rPr>
              <a:t>วัฒนนั</a:t>
            </a:r>
            <a:r>
              <a:rPr lang="th-TH" sz="1100" b="1" dirty="0">
                <a:solidFill>
                  <a:srgbClr val="0000CC"/>
                </a:solidFill>
                <a:latin typeface="TH SarabunIT๙" panose="020B0500040200020003" pitchFamily="34" charset="-34"/>
                <a:cs typeface="+mj-cs"/>
              </a:rPr>
              <a:t>นทกุล</a:t>
            </a:r>
          </a:p>
          <a:p>
            <a:pPr algn="ctr"/>
            <a:r>
              <a:rPr lang="th-TH" sz="1100" b="1" dirty="0">
                <a:solidFill>
                  <a:srgbClr val="0000CC"/>
                </a:solidFill>
                <a:latin typeface="TH SarabunIT๙" panose="020B0500040200020003" pitchFamily="34" charset="-34"/>
                <a:cs typeface="+mj-cs"/>
              </a:rPr>
              <a:t>รอง ผกก.๙ </a:t>
            </a:r>
            <a:r>
              <a:rPr lang="th-TH" sz="1100" b="1" dirty="0" err="1">
                <a:solidFill>
                  <a:srgbClr val="0000CC"/>
                </a:solidFill>
                <a:latin typeface="TH SarabunIT๙" panose="020B0500040200020003" pitchFamily="34" charset="-34"/>
                <a:cs typeface="+mj-cs"/>
              </a:rPr>
              <a:t>บก.กฝ.บช</a:t>
            </a:r>
            <a:r>
              <a:rPr lang="th-TH" sz="1100" b="1" dirty="0">
                <a:solidFill>
                  <a:srgbClr val="0000CC"/>
                </a:solidFill>
                <a:latin typeface="TH SarabunIT๙" panose="020B0500040200020003" pitchFamily="34" charset="-34"/>
                <a:cs typeface="+mj-cs"/>
              </a:rPr>
              <a:t>.ตชด.</a:t>
            </a:r>
            <a:endParaRPr lang="en-US" sz="1100" b="1" dirty="0">
              <a:solidFill>
                <a:srgbClr val="0000CC"/>
              </a:solidFill>
              <a:latin typeface="TH SarabunIT๙" panose="020B0500040200020003" pitchFamily="34" charset="-34"/>
              <a:cs typeface="+mj-cs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382638" y="5319078"/>
            <a:ext cx="1713362" cy="514066"/>
          </a:xfrm>
          <a:prstGeom prst="roundRect">
            <a:avLst/>
          </a:prstGeom>
          <a:solidFill>
            <a:srgbClr val="FFFF00"/>
          </a:solidFill>
          <a:ln>
            <a:solidFill>
              <a:srgbClr val="0000CC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solidFill>
                  <a:srgbClr val="0000CC"/>
                </a:solidFill>
                <a:latin typeface="TH SarabunIT๙" panose="020B0500040200020003" pitchFamily="34" charset="-34"/>
                <a:cs typeface="+mj-cs"/>
              </a:rPr>
              <a:t>พ.ต.ท.พิทักษ์ ใจสมุทร</a:t>
            </a:r>
          </a:p>
          <a:p>
            <a:pPr algn="ctr"/>
            <a:r>
              <a:rPr lang="th-TH" sz="800" b="1" dirty="0">
                <a:solidFill>
                  <a:srgbClr val="0000CC"/>
                </a:solidFill>
                <a:latin typeface="TH SarabunIT๙" panose="020B0500040200020003" pitchFamily="34" charset="-34"/>
                <a:cs typeface="+mj-cs"/>
              </a:rPr>
              <a:t>รอง ผกก.๙ บก.</a:t>
            </a:r>
            <a:r>
              <a:rPr lang="th-TH" sz="800" b="1" dirty="0" err="1">
                <a:solidFill>
                  <a:srgbClr val="0000CC"/>
                </a:solidFill>
                <a:latin typeface="TH SarabunIT๙" panose="020B0500040200020003" pitchFamily="34" charset="-34"/>
                <a:cs typeface="+mj-cs"/>
              </a:rPr>
              <a:t>กฝ</a:t>
            </a:r>
            <a:r>
              <a:rPr lang="th-TH" sz="800" b="1" dirty="0">
                <a:solidFill>
                  <a:srgbClr val="0000CC"/>
                </a:solidFill>
                <a:latin typeface="TH SarabunIT๙" panose="020B0500040200020003" pitchFamily="34" charset="-34"/>
                <a:cs typeface="+mj-cs"/>
              </a:rPr>
              <a:t>.</a:t>
            </a:r>
            <a:r>
              <a:rPr lang="th-TH" sz="800" b="1" dirty="0" err="1">
                <a:solidFill>
                  <a:srgbClr val="0000CC"/>
                </a:solidFill>
                <a:latin typeface="TH SarabunIT๙" panose="020B0500040200020003" pitchFamily="34" charset="-34"/>
                <a:cs typeface="+mj-cs"/>
              </a:rPr>
              <a:t>บช</a:t>
            </a:r>
            <a:r>
              <a:rPr lang="th-TH" sz="800" b="1" dirty="0">
                <a:solidFill>
                  <a:srgbClr val="0000CC"/>
                </a:solidFill>
                <a:latin typeface="TH SarabunIT๙" panose="020B0500040200020003" pitchFamily="34" charset="-34"/>
                <a:cs typeface="+mj-cs"/>
              </a:rPr>
              <a:t>.ตชด.</a:t>
            </a:r>
            <a:endParaRPr lang="en-US" sz="800" b="1" dirty="0">
              <a:solidFill>
                <a:srgbClr val="0000CC"/>
              </a:solidFill>
              <a:latin typeface="TH SarabunIT๙" panose="020B0500040200020003" pitchFamily="34" charset="-34"/>
              <a:cs typeface="+mj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09564" y="7204748"/>
            <a:ext cx="1519236" cy="481931"/>
          </a:xfrm>
          <a:prstGeom prst="roundRect">
            <a:avLst/>
          </a:prstGeom>
          <a:solidFill>
            <a:srgbClr val="FFFF00"/>
          </a:solidFill>
          <a:ln>
            <a:solidFill>
              <a:srgbClr val="0000CC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00" b="1" dirty="0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พ.ต.ท.ภูเบศ    สกุลโสภณ</a:t>
            </a:r>
          </a:p>
          <a:p>
            <a:pPr algn="ctr"/>
            <a:r>
              <a:rPr lang="th-TH" sz="800" b="1" dirty="0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สว.กก.๙ บก.</a:t>
            </a:r>
            <a:r>
              <a:rPr lang="th-TH" sz="800" b="1" dirty="0" err="1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กฝ</a:t>
            </a:r>
            <a:r>
              <a:rPr lang="th-TH" sz="800" b="1" dirty="0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</a:t>
            </a:r>
            <a:r>
              <a:rPr lang="th-TH" sz="800" b="1" dirty="0" err="1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บช</a:t>
            </a:r>
            <a:r>
              <a:rPr lang="th-TH" sz="800" b="1" dirty="0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.ตชด.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901138" y="7204746"/>
            <a:ext cx="1519236" cy="534336"/>
          </a:xfrm>
          <a:prstGeom prst="roundRect">
            <a:avLst/>
          </a:prstGeom>
          <a:solidFill>
            <a:srgbClr val="FFFF00"/>
          </a:solidFill>
          <a:ln>
            <a:solidFill>
              <a:srgbClr val="0000CC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 err="1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พ.ต.ต.</a:t>
            </a:r>
            <a:r>
              <a:rPr lang="th-TH" sz="1400" b="1" dirty="0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หญิง  อนุช  ณ </a:t>
            </a:r>
            <a:r>
              <a:rPr lang="th-TH" sz="1400" b="1" dirty="0" err="1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ตีป</a:t>
            </a:r>
            <a:endParaRPr lang="th-TH" sz="1400" b="1" dirty="0">
              <a:solidFill>
                <a:srgbClr val="0000CC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ctr"/>
            <a:r>
              <a:rPr lang="th-TH" sz="1050" b="1" dirty="0" err="1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สว.ฝสสน.</a:t>
            </a:r>
            <a:r>
              <a:rPr lang="th-TH" sz="1050" b="1" dirty="0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๔ บก.</a:t>
            </a:r>
            <a:r>
              <a:rPr lang="th-TH" sz="1050" b="1" dirty="0" err="1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สสน.</a:t>
            </a:r>
            <a:endParaRPr lang="th-TH" sz="1050" b="1" dirty="0">
              <a:solidFill>
                <a:srgbClr val="0000CC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ctr"/>
            <a:r>
              <a:rPr lang="th-TH" sz="1050" b="1" dirty="0" err="1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รรท.สว.กฝว.</a:t>
            </a:r>
            <a:endParaRPr lang="en-US" sz="1050" b="1" dirty="0">
              <a:solidFill>
                <a:srgbClr val="0000CC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505200" y="7204748"/>
            <a:ext cx="1519236" cy="481931"/>
          </a:xfrm>
          <a:prstGeom prst="roundRect">
            <a:avLst/>
          </a:prstGeom>
          <a:solidFill>
            <a:srgbClr val="FFFF00"/>
          </a:solidFill>
          <a:ln>
            <a:solidFill>
              <a:srgbClr val="0000CC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พ.ต.ต.อดุม แก้วชูเสน</a:t>
            </a:r>
          </a:p>
          <a:p>
            <a:pPr algn="ctr"/>
            <a:r>
              <a:rPr lang="th-TH" sz="1200" b="1" dirty="0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สว.กก.๙ บก.</a:t>
            </a:r>
            <a:r>
              <a:rPr lang="th-TH" sz="1200" b="1" dirty="0" err="1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กฝ</a:t>
            </a:r>
            <a:r>
              <a:rPr lang="th-TH" sz="1200" b="1" dirty="0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</a:t>
            </a:r>
            <a:r>
              <a:rPr lang="th-TH" sz="1200" b="1" dirty="0" err="1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บช</a:t>
            </a:r>
            <a:r>
              <a:rPr lang="th-TH" sz="1200" b="1" dirty="0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.ตชด.</a:t>
            </a:r>
            <a:endParaRPr lang="en-US" sz="1200" b="1" dirty="0">
              <a:solidFill>
                <a:srgbClr val="0000CC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105400" y="7204748"/>
            <a:ext cx="1519236" cy="481931"/>
          </a:xfrm>
          <a:prstGeom prst="roundRect">
            <a:avLst/>
          </a:prstGeom>
          <a:solidFill>
            <a:srgbClr val="FFFF00"/>
          </a:solidFill>
          <a:ln>
            <a:solidFill>
              <a:srgbClr val="0000CC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970" b="1" dirty="0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พ.ต.ท.หญิง หทัยรัตน์  สุขศรีเจริญวงศ์</a:t>
            </a:r>
          </a:p>
          <a:p>
            <a:pPr algn="ctr"/>
            <a:r>
              <a:rPr lang="th-TH" sz="1200" b="1" dirty="0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สว.กก.๙ บก.</a:t>
            </a:r>
            <a:r>
              <a:rPr lang="th-TH" sz="1200" b="1" dirty="0" err="1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กฝ</a:t>
            </a:r>
            <a:r>
              <a:rPr lang="th-TH" sz="1200" b="1" dirty="0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</a:t>
            </a:r>
            <a:r>
              <a:rPr lang="th-TH" sz="1200" b="1" dirty="0" err="1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บช</a:t>
            </a:r>
            <a:r>
              <a:rPr lang="th-TH" sz="1200" b="1" dirty="0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.ตชด.</a:t>
            </a:r>
            <a:endParaRPr lang="en-US" sz="1200" b="1" dirty="0">
              <a:solidFill>
                <a:srgbClr val="0000CC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4450" y="8957345"/>
            <a:ext cx="1066800" cy="481931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0000CC"/>
            </a:solidFill>
          </a:ln>
        </p:spPr>
        <p:style>
          <a:lnRef idx="2">
            <a:schemeClr val="accent4">
              <a:shade val="50000"/>
            </a:schemeClr>
          </a:lnRef>
          <a:fillRef idx="1003">
            <a:schemeClr val="dk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900" b="1" dirty="0" err="1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พ.ต.ต</a:t>
            </a:r>
            <a:r>
              <a:rPr lang="th-TH" sz="900" b="1" dirty="0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.สัมพันธ์  มรกต</a:t>
            </a:r>
          </a:p>
          <a:p>
            <a:pPr algn="ctr"/>
            <a:r>
              <a:rPr lang="th-TH" sz="1000" b="1" dirty="0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ผบ.ร้อย 1</a:t>
            </a:r>
            <a:endParaRPr lang="en-US" sz="1000" b="1" dirty="0">
              <a:solidFill>
                <a:srgbClr val="0000CC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174750" y="8957345"/>
            <a:ext cx="1066800" cy="481931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0000CC"/>
            </a:solidFill>
          </a:ln>
        </p:spPr>
        <p:style>
          <a:lnRef idx="2">
            <a:schemeClr val="accent4">
              <a:shade val="50000"/>
            </a:schemeClr>
          </a:lnRef>
          <a:fillRef idx="1003">
            <a:schemeClr val="dk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00" b="1" dirty="0" err="1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พ.ต.ต</a:t>
            </a:r>
            <a:r>
              <a:rPr lang="th-TH" sz="800" b="1" dirty="0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.ชาญณรงค์ อำนวยสิทธิ์</a:t>
            </a:r>
          </a:p>
          <a:p>
            <a:pPr algn="ctr"/>
            <a:r>
              <a:rPr lang="th-TH" sz="900" b="1" dirty="0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ผบ.ร้อย 2</a:t>
            </a:r>
            <a:endParaRPr lang="en-US" sz="900" b="1" dirty="0">
              <a:solidFill>
                <a:srgbClr val="0000CC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308225" y="8957345"/>
            <a:ext cx="1066800" cy="481931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0000CC"/>
            </a:solidFill>
          </a:ln>
        </p:spPr>
        <p:style>
          <a:lnRef idx="2">
            <a:schemeClr val="accent4">
              <a:shade val="50000"/>
            </a:schemeClr>
          </a:lnRef>
          <a:fillRef idx="1003">
            <a:schemeClr val="dk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900" b="1" dirty="0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พ.ต.ต.กฤษดา  เพ็</a:t>
            </a:r>
            <a:r>
              <a:rPr lang="th-TH" sz="900" b="1" dirty="0" err="1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ชร</a:t>
            </a:r>
            <a:r>
              <a:rPr lang="th-TH" sz="900" b="1" dirty="0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มีค่าผบ.ร้อย 3</a:t>
            </a:r>
            <a:endParaRPr lang="en-US" sz="900" b="1" dirty="0">
              <a:solidFill>
                <a:srgbClr val="0000CC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450024" y="8960520"/>
            <a:ext cx="1066800" cy="481931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0000CC"/>
            </a:solidFill>
          </a:ln>
        </p:spPr>
        <p:style>
          <a:lnRef idx="2">
            <a:schemeClr val="accent4">
              <a:shade val="50000"/>
            </a:schemeClr>
          </a:lnRef>
          <a:fillRef idx="1003">
            <a:schemeClr val="dk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770" b="1" dirty="0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พ.ต.ท.นพพันธ์ สุขศรีเจริญวงศ์</a:t>
            </a:r>
          </a:p>
          <a:p>
            <a:pPr algn="ctr"/>
            <a:r>
              <a:rPr lang="th-TH" sz="770" b="1" dirty="0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ผบ.ร้อย 4</a:t>
            </a:r>
            <a:endParaRPr lang="en-US" sz="770" b="1" dirty="0">
              <a:solidFill>
                <a:srgbClr val="0000CC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587875" y="8957345"/>
            <a:ext cx="1066800" cy="481931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0000CC"/>
            </a:solidFill>
          </a:ln>
        </p:spPr>
        <p:style>
          <a:lnRef idx="2">
            <a:schemeClr val="accent4">
              <a:shade val="50000"/>
            </a:schemeClr>
          </a:lnRef>
          <a:fillRef idx="1003">
            <a:schemeClr val="dk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00" b="1" dirty="0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พ.ต.ท.จักรพันธ์ พยับไชยกุล</a:t>
            </a:r>
          </a:p>
          <a:p>
            <a:pPr algn="ctr"/>
            <a:r>
              <a:rPr lang="th-TH" sz="900" b="1" dirty="0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ผบ.ร้อย 5</a:t>
            </a:r>
            <a:endParaRPr lang="en-US" sz="900" b="1" dirty="0">
              <a:solidFill>
                <a:srgbClr val="0000CC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5735370" y="8957345"/>
            <a:ext cx="1066800" cy="481931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0000CC"/>
            </a:solidFill>
          </a:ln>
        </p:spPr>
        <p:style>
          <a:lnRef idx="2">
            <a:schemeClr val="accent4">
              <a:shade val="50000"/>
            </a:schemeClr>
          </a:lnRef>
          <a:fillRef idx="1003">
            <a:schemeClr val="dk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900" b="1" dirty="0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ร.ต.อ.สมมาศ  ขำเกลี้ยง</a:t>
            </a:r>
          </a:p>
          <a:p>
            <a:pPr algn="ctr"/>
            <a:r>
              <a:rPr lang="th-TH" sz="900" b="1" dirty="0" err="1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หน.ฝกทบ</a:t>
            </a:r>
            <a:r>
              <a:rPr lang="th-TH" sz="900" b="1" dirty="0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</a:t>
            </a:r>
            <a:endParaRPr lang="en-US" sz="900" b="1" dirty="0">
              <a:solidFill>
                <a:srgbClr val="0000CC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150" y="1384301"/>
            <a:ext cx="1760924" cy="16838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44" y="7874000"/>
            <a:ext cx="1083156" cy="103571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519" y="7874000"/>
            <a:ext cx="1083156" cy="103571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831" y="7873332"/>
            <a:ext cx="1083156" cy="103571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624" y="7870491"/>
            <a:ext cx="1083156" cy="103571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825" y="7874000"/>
            <a:ext cx="1083156" cy="103571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7874000"/>
            <a:ext cx="1083156" cy="103571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04" y="6096000"/>
            <a:ext cx="1083156" cy="103571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178" y="6096000"/>
            <a:ext cx="1083156" cy="1035718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240" y="6096000"/>
            <a:ext cx="1083156" cy="103571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440" y="6096000"/>
            <a:ext cx="1083156" cy="1035718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472" y="3907896"/>
            <a:ext cx="1439993" cy="137692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272" y="3907895"/>
            <a:ext cx="1439993" cy="1376927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6" t="28333" r="28889" b="3334"/>
          <a:stretch/>
        </p:blipFill>
        <p:spPr>
          <a:xfrm>
            <a:off x="3946202" y="6266666"/>
            <a:ext cx="613284" cy="6132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รูปภาพ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6" t="2112" r="14077"/>
          <a:stretch/>
        </p:blipFill>
        <p:spPr>
          <a:xfrm>
            <a:off x="4827075" y="8044225"/>
            <a:ext cx="554707" cy="6173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2" r="8598"/>
          <a:stretch/>
        </p:blipFill>
        <p:spPr>
          <a:xfrm>
            <a:off x="1379175" y="8031496"/>
            <a:ext cx="662678" cy="6447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รูปภาพ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5" r="7104"/>
          <a:stretch/>
        </p:blipFill>
        <p:spPr>
          <a:xfrm>
            <a:off x="3672239" y="8044367"/>
            <a:ext cx="666750" cy="6229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รูปภาพ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3" r="7758"/>
          <a:stretch/>
        </p:blipFill>
        <p:spPr>
          <a:xfrm>
            <a:off x="5541191" y="6266666"/>
            <a:ext cx="607970" cy="5749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รูปภาพ 2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3" r="11327"/>
          <a:stretch/>
        </p:blipFill>
        <p:spPr>
          <a:xfrm>
            <a:off x="281951" y="8044367"/>
            <a:ext cx="609962" cy="6172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" name="รูปภาพ 39" descr="สว..jpg">
            <a:extLst>
              <a:ext uri="{FF2B5EF4-FFF2-40B4-BE49-F238E27FC236}">
                <a16:creationId xmlns:a16="http://schemas.microsoft.com/office/drawing/2014/main" id="{B468DF67-1F9F-4139-85DC-469A4096A747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308226" y="6270096"/>
            <a:ext cx="683750" cy="5785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B79F4ECC-175B-463F-B27D-99ADEC57245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011" y="4133961"/>
            <a:ext cx="761539" cy="7705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E13664E7-D6A3-4986-AD48-BCFFE7151B5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355" y="4133961"/>
            <a:ext cx="743352" cy="7232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DA0B3978-8ABE-4190-BBF2-47C457B9000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54" y="6266666"/>
            <a:ext cx="542013" cy="6105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74B8019E-9CBE-460E-930F-8334873244F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506" y="8044367"/>
            <a:ext cx="532338" cy="5952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92F043D6-842F-45D7-9EBE-1512F3F191F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639" y="8044782"/>
            <a:ext cx="545996" cy="5948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68641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ตัวเชื่อมต่อตรง 70"/>
          <p:cNvCxnSpPr/>
          <p:nvPr/>
        </p:nvCxnSpPr>
        <p:spPr>
          <a:xfrm flipH="1" flipV="1">
            <a:off x="3426010" y="4800600"/>
            <a:ext cx="3629" cy="2269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5"/>
          <p:cNvSpPr/>
          <p:nvPr/>
        </p:nvSpPr>
        <p:spPr>
          <a:xfrm>
            <a:off x="2895600" y="7694580"/>
            <a:ext cx="1447800" cy="687420"/>
          </a:xfrm>
          <a:prstGeom prst="roundRec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4" name="Rounded Rectangle 5"/>
          <p:cNvSpPr/>
          <p:nvPr/>
        </p:nvSpPr>
        <p:spPr>
          <a:xfrm>
            <a:off x="2819400" y="7618380"/>
            <a:ext cx="1447800" cy="687420"/>
          </a:xfrm>
          <a:prstGeom prst="roundRec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3" name="Rounded Rectangle 5"/>
          <p:cNvSpPr/>
          <p:nvPr/>
        </p:nvSpPr>
        <p:spPr>
          <a:xfrm>
            <a:off x="2743200" y="7540559"/>
            <a:ext cx="1447800" cy="687420"/>
          </a:xfrm>
          <a:prstGeom prst="roundRec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3352800"/>
            <a:ext cx="5029200" cy="914400"/>
          </a:xfrm>
          <a:prstGeom prst="roundRect">
            <a:avLst/>
          </a:prstGeom>
          <a:noFill/>
          <a:ln w="28575"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โครงสร้างองค์กร กองกำกับการ 9 กองบังคับการฝึกพิเศษ</a:t>
            </a:r>
          </a:p>
          <a:p>
            <a:pPr algn="ctr"/>
            <a:r>
              <a:rPr lang="th-TH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กองบัญชาการตำรวจตระเวนชายแดน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533400"/>
            <a:ext cx="1676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1.15  โครงสร้างองค์กร</a:t>
            </a:r>
            <a:endParaRPr lang="en-US" b="1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" name="Rounded Rectangle 5"/>
          <p:cNvSpPr/>
          <p:nvPr/>
        </p:nvSpPr>
        <p:spPr>
          <a:xfrm>
            <a:off x="228600" y="6477000"/>
            <a:ext cx="1447800" cy="687420"/>
          </a:xfrm>
          <a:prstGeom prst="roundRec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งานธุรการ กำลังพล วินัยและสวัสดิการ</a:t>
            </a:r>
            <a:endParaRPr lang="en-US" sz="16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5" name="Rounded Rectangle 5"/>
          <p:cNvSpPr/>
          <p:nvPr/>
        </p:nvSpPr>
        <p:spPr>
          <a:xfrm>
            <a:off x="1828800" y="6477000"/>
            <a:ext cx="1447800" cy="687420"/>
          </a:xfrm>
          <a:prstGeom prst="roundRec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งานการฝึกและวิชาการ</a:t>
            </a:r>
            <a:endParaRPr lang="en-US" sz="16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8" name="Rounded Rectangle 5"/>
          <p:cNvSpPr/>
          <p:nvPr/>
        </p:nvSpPr>
        <p:spPr>
          <a:xfrm>
            <a:off x="3581400" y="6477000"/>
            <a:ext cx="1447800" cy="687420"/>
          </a:xfrm>
          <a:prstGeom prst="roundRec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งานแผนงานและงบประมาณ</a:t>
            </a:r>
            <a:endParaRPr lang="en-US" sz="16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9" name="Rounded Rectangle 5"/>
          <p:cNvSpPr/>
          <p:nvPr/>
        </p:nvSpPr>
        <p:spPr>
          <a:xfrm>
            <a:off x="5181600" y="6477000"/>
            <a:ext cx="1447800" cy="687420"/>
          </a:xfrm>
          <a:prstGeom prst="roundRec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งานการเงินและส่งกำลังบำรุง</a:t>
            </a:r>
            <a:endParaRPr lang="en-US" sz="16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0" name="Rounded Rectangle 5"/>
          <p:cNvSpPr/>
          <p:nvPr/>
        </p:nvSpPr>
        <p:spPr>
          <a:xfrm>
            <a:off x="469468" y="7467601"/>
            <a:ext cx="1447800" cy="687420"/>
          </a:xfrm>
          <a:prstGeom prst="roundRec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กองร้อยที่ 1</a:t>
            </a:r>
          </a:p>
          <a:p>
            <a:pPr algn="ctr"/>
            <a:r>
              <a:rPr lang="th-TH" sz="1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( สนับสนุน )</a:t>
            </a:r>
            <a:endParaRPr lang="en-US" sz="16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1" name="Rounded Rectangle 5"/>
          <p:cNvSpPr/>
          <p:nvPr/>
        </p:nvSpPr>
        <p:spPr>
          <a:xfrm>
            <a:off x="4953000" y="7467601"/>
            <a:ext cx="1549832" cy="687420"/>
          </a:xfrm>
          <a:prstGeom prst="roundRec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กลุ่มงานฝึกเก็บกู้และทำลายวัตถุระเบิด</a:t>
            </a:r>
            <a:endParaRPr lang="en-US" sz="16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2" name="Rounded Rectangle 5"/>
          <p:cNvSpPr/>
          <p:nvPr/>
        </p:nvSpPr>
        <p:spPr>
          <a:xfrm>
            <a:off x="2667000" y="7467600"/>
            <a:ext cx="1447800" cy="687420"/>
          </a:xfrm>
          <a:prstGeom prst="roundRec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กองร้อยที่ 2 – 5</a:t>
            </a:r>
          </a:p>
          <a:p>
            <a:pPr algn="ctr"/>
            <a:r>
              <a:rPr lang="th-TH" sz="1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( การฝึก )</a:t>
            </a:r>
            <a:endParaRPr lang="en-US" sz="16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6" name="Rounded Rectangle 5"/>
          <p:cNvSpPr/>
          <p:nvPr/>
        </p:nvSpPr>
        <p:spPr>
          <a:xfrm>
            <a:off x="1981200" y="5637178"/>
            <a:ext cx="2895600" cy="535022"/>
          </a:xfrm>
          <a:prstGeom prst="roundRect">
            <a:avLst/>
          </a:prstGeom>
          <a:solidFill>
            <a:srgbClr val="CC99FF"/>
          </a:solidFill>
          <a:ln w="28575">
            <a:solidFill>
              <a:srgbClr val="9900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700" b="1" dirty="0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กองกำกับการ 9 กองบังคับการฝึกพิเศษ</a:t>
            </a:r>
          </a:p>
          <a:p>
            <a:pPr algn="ctr"/>
            <a:r>
              <a:rPr lang="th-TH" sz="1700" b="1" dirty="0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กองบัญชาการตำรวจตระเวนชายแดน</a:t>
            </a:r>
            <a:endParaRPr lang="en-US" sz="1700" b="1" dirty="0">
              <a:solidFill>
                <a:srgbClr val="0000CC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cxnSp>
        <p:nvCxnSpPr>
          <p:cNvPr id="3" name="ตัวเชื่อมต่อตรง 2"/>
          <p:cNvCxnSpPr/>
          <p:nvPr/>
        </p:nvCxnSpPr>
        <p:spPr>
          <a:xfrm>
            <a:off x="990600" y="6324600"/>
            <a:ext cx="49343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ตัวเชื่อมต่อตรง 33"/>
          <p:cNvCxnSpPr/>
          <p:nvPr/>
        </p:nvCxnSpPr>
        <p:spPr>
          <a:xfrm>
            <a:off x="1219200" y="7313919"/>
            <a:ext cx="4495800" cy="12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กล่องข้อความ 20"/>
          <p:cNvSpPr txBox="1"/>
          <p:nvPr/>
        </p:nvSpPr>
        <p:spPr>
          <a:xfrm>
            <a:off x="609600" y="838200"/>
            <a:ext cx="5893232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7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กก.9 </a:t>
            </a:r>
            <a:r>
              <a:rPr lang="th-TH" sz="1700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บก.กฝ.บช</a:t>
            </a:r>
            <a:r>
              <a:rPr lang="th-TH" sz="17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.ตชด. เป็นหน่วยงานในสังกัด กองบังคับการฝึกพิเศษ กองบัญชาการตำรวจตระเวนชายแดน แบ่งการบริหารเป็น 4 ส่วน คือ</a:t>
            </a:r>
          </a:p>
          <a:p>
            <a:pPr algn="thaiDist"/>
            <a:r>
              <a:rPr lang="th-TH" sz="17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1. งานอำนวยการ เป็นหน่วยอำนวยการขององค์กร ประกอบด้วย งานธุรการกำลังพล วินัยและสวัสดิการ งานการฝึกอบรมและวิชาการ งานแผนงานและงบประมาณ งานการเงินและส่งกำลังบำรุง และกลุ่มงานฝึกเก็บกู้และทำลายวัตถุระเบิด</a:t>
            </a:r>
          </a:p>
          <a:p>
            <a:pPr algn="thaiDist"/>
            <a:r>
              <a:rPr lang="th-TH" sz="17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2. งานฝ่ายสนับสนุน ประกอบด้วย กองร้อยที่ 1 ได้แก่ งานด้านหมวดสื่อสาร หมวดพยาบาล หมวดขนส่ง หมวดรักษาความปลอดภัย และหมวดสูทกรรม</a:t>
            </a:r>
          </a:p>
          <a:p>
            <a:pPr algn="thaiDist"/>
            <a:r>
              <a:rPr lang="th-TH" sz="17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3. งานด้านการปฏิบัติการ ทำหน้าที่ด้านการฝึกหลักสูตรต่างๆ ได้แก่ กองร้อยที่ 2 – 5</a:t>
            </a:r>
          </a:p>
          <a:p>
            <a:pPr algn="thaiDist"/>
            <a:r>
              <a:rPr lang="th-TH" sz="17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4. กลุ่มงานฝึกเก็บกู้และทำลายวัตถุระเบิด</a:t>
            </a:r>
          </a:p>
        </p:txBody>
      </p:sp>
      <p:sp>
        <p:nvSpPr>
          <p:cNvPr id="25" name="Text Box 1"/>
          <p:cNvSpPr txBox="1"/>
          <p:nvPr/>
        </p:nvSpPr>
        <p:spPr>
          <a:xfrm>
            <a:off x="3288665" y="152400"/>
            <a:ext cx="661670" cy="36830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- 10 -</a:t>
            </a:r>
            <a:endParaRPr lang="en-US" sz="1100" dirty="0"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7" name="Rounded Rectangle 5"/>
          <p:cNvSpPr/>
          <p:nvPr/>
        </p:nvSpPr>
        <p:spPr>
          <a:xfrm>
            <a:off x="1943100" y="4380690"/>
            <a:ext cx="2895600" cy="419910"/>
          </a:xfrm>
          <a:prstGeom prst="roundRect">
            <a:avLst/>
          </a:prstGeom>
          <a:solidFill>
            <a:srgbClr val="990099"/>
          </a:solidFill>
          <a:ln w="28575">
            <a:solidFill>
              <a:srgbClr val="CC99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bg1">
                    <a:lumMod val="9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กองบัญชาการตำรวจตระเวนชายแดน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8" name="Rounded Rectangle 5"/>
          <p:cNvSpPr/>
          <p:nvPr/>
        </p:nvSpPr>
        <p:spPr>
          <a:xfrm>
            <a:off x="2354942" y="4978898"/>
            <a:ext cx="2140857" cy="431302"/>
          </a:xfrm>
          <a:prstGeom prst="roundRect">
            <a:avLst/>
          </a:prstGeom>
          <a:solidFill>
            <a:srgbClr val="CC00CC"/>
          </a:solidFill>
          <a:ln w="28575">
            <a:solidFill>
              <a:srgbClr val="80008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bg1">
                    <a:lumMod val="9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กองบังคับการฝึกพิเศษ</a:t>
            </a:r>
          </a:p>
        </p:txBody>
      </p:sp>
      <p:cxnSp>
        <p:nvCxnSpPr>
          <p:cNvPr id="44" name="ลูกศรเชื่อมต่อแบบตรง 43"/>
          <p:cNvCxnSpPr>
            <a:stCxn id="16" idx="2"/>
          </p:cNvCxnSpPr>
          <p:nvPr/>
        </p:nvCxnSpPr>
        <p:spPr>
          <a:xfrm>
            <a:off x="3429000" y="6172200"/>
            <a:ext cx="0" cy="12954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5" name="Rounded Rectangle 5"/>
          <p:cNvSpPr/>
          <p:nvPr/>
        </p:nvSpPr>
        <p:spPr>
          <a:xfrm>
            <a:off x="164668" y="8382000"/>
            <a:ext cx="978332" cy="381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700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มว</a:t>
            </a:r>
            <a:r>
              <a:rPr lang="th-TH" sz="17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.สื่อสาร</a:t>
            </a:r>
            <a:endParaRPr lang="en-US" sz="17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6" name="Rounded Rectangle 5"/>
          <p:cNvSpPr/>
          <p:nvPr/>
        </p:nvSpPr>
        <p:spPr>
          <a:xfrm>
            <a:off x="1307668" y="8382000"/>
            <a:ext cx="978332" cy="381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700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มว</a:t>
            </a:r>
            <a:r>
              <a:rPr lang="th-TH" sz="17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.ขนส่ง</a:t>
            </a:r>
            <a:endParaRPr lang="en-US" sz="17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7" name="Rounded Rectangle 5"/>
          <p:cNvSpPr/>
          <p:nvPr/>
        </p:nvSpPr>
        <p:spPr>
          <a:xfrm>
            <a:off x="164668" y="8915400"/>
            <a:ext cx="978332" cy="381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700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มว</a:t>
            </a:r>
            <a:r>
              <a:rPr lang="th-TH" sz="17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.พยาบาล</a:t>
            </a:r>
            <a:endParaRPr lang="en-US" sz="17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8" name="Rounded Rectangle 5"/>
          <p:cNvSpPr/>
          <p:nvPr/>
        </p:nvSpPr>
        <p:spPr>
          <a:xfrm>
            <a:off x="1307668" y="8915400"/>
            <a:ext cx="978332" cy="381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700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มว.รปภ</a:t>
            </a:r>
            <a:r>
              <a:rPr lang="th-TH" sz="17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.</a:t>
            </a:r>
            <a:endParaRPr lang="en-US" sz="17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9" name="Rounded Rectangle 5"/>
          <p:cNvSpPr/>
          <p:nvPr/>
        </p:nvSpPr>
        <p:spPr>
          <a:xfrm>
            <a:off x="728804" y="9448800"/>
            <a:ext cx="978332" cy="381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700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มว</a:t>
            </a:r>
            <a:r>
              <a:rPr lang="th-TH" sz="17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.สูทกรรม</a:t>
            </a:r>
            <a:endParaRPr lang="en-US" sz="17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cxnSp>
        <p:nvCxnSpPr>
          <p:cNvPr id="59" name="ลูกศรเชื่อมต่อแบบตรง 58"/>
          <p:cNvCxnSpPr/>
          <p:nvPr/>
        </p:nvCxnSpPr>
        <p:spPr>
          <a:xfrm>
            <a:off x="1005968" y="6324600"/>
            <a:ext cx="0" cy="1524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1" name="ลูกศรเชื่อมต่อแบบตรง 60"/>
          <p:cNvCxnSpPr/>
          <p:nvPr/>
        </p:nvCxnSpPr>
        <p:spPr>
          <a:xfrm>
            <a:off x="2590800" y="6324600"/>
            <a:ext cx="0" cy="1524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2" name="ลูกศรเชื่อมต่อแบบตรง 61"/>
          <p:cNvCxnSpPr/>
          <p:nvPr/>
        </p:nvCxnSpPr>
        <p:spPr>
          <a:xfrm>
            <a:off x="4343400" y="6324600"/>
            <a:ext cx="0" cy="1524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3" name="ลูกศรเชื่อมต่อแบบตรง 62"/>
          <p:cNvCxnSpPr/>
          <p:nvPr/>
        </p:nvCxnSpPr>
        <p:spPr>
          <a:xfrm>
            <a:off x="5905180" y="6324600"/>
            <a:ext cx="0" cy="1524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4" name="ลูกศรเชื่อมต่อแบบตรง 63"/>
          <p:cNvCxnSpPr/>
          <p:nvPr/>
        </p:nvCxnSpPr>
        <p:spPr>
          <a:xfrm>
            <a:off x="1234568" y="7315200"/>
            <a:ext cx="0" cy="1524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5" name="ลูกศรเชื่อมต่อแบบตรง 64"/>
          <p:cNvCxnSpPr/>
          <p:nvPr/>
        </p:nvCxnSpPr>
        <p:spPr>
          <a:xfrm>
            <a:off x="5699632" y="7313919"/>
            <a:ext cx="0" cy="1524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0" name="ตัวเชื่อมต่อตรง 69"/>
          <p:cNvCxnSpPr>
            <a:stCxn id="16" idx="0"/>
            <a:endCxn id="28" idx="2"/>
          </p:cNvCxnSpPr>
          <p:nvPr/>
        </p:nvCxnSpPr>
        <p:spPr>
          <a:xfrm flipH="1" flipV="1">
            <a:off x="3425371" y="5410200"/>
            <a:ext cx="3629" cy="2269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ลูกศรเชื่อมต่อแบบตรง 75"/>
          <p:cNvCxnSpPr/>
          <p:nvPr/>
        </p:nvCxnSpPr>
        <p:spPr>
          <a:xfrm>
            <a:off x="1219200" y="8155021"/>
            <a:ext cx="12268" cy="1293779"/>
          </a:xfrm>
          <a:prstGeom prst="straightConnector1">
            <a:avLst/>
          </a:prstGeom>
          <a:ln w="28575">
            <a:solidFill>
              <a:srgbClr val="CC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ตัวเชื่อมต่อตรง 78"/>
          <p:cNvCxnSpPr>
            <a:stCxn id="45" idx="3"/>
            <a:endCxn id="46" idx="1"/>
          </p:cNvCxnSpPr>
          <p:nvPr/>
        </p:nvCxnSpPr>
        <p:spPr>
          <a:xfrm>
            <a:off x="1143000" y="8572500"/>
            <a:ext cx="164668" cy="0"/>
          </a:xfrm>
          <a:prstGeom prst="line">
            <a:avLst/>
          </a:prstGeom>
          <a:ln w="2857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ตัวเชื่อมต่อตรง 79"/>
          <p:cNvCxnSpPr/>
          <p:nvPr/>
        </p:nvCxnSpPr>
        <p:spPr>
          <a:xfrm>
            <a:off x="1143000" y="9113264"/>
            <a:ext cx="164668" cy="0"/>
          </a:xfrm>
          <a:prstGeom prst="line">
            <a:avLst/>
          </a:prstGeom>
          <a:ln w="2857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256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0" y="762000"/>
            <a:ext cx="5791200" cy="4038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1.16 โครงสร้างการบริหาร</a:t>
            </a:r>
          </a:p>
          <a:p>
            <a:pPr algn="thaiDist"/>
            <a:r>
              <a:rPr lang="th-TH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</a:t>
            </a:r>
            <a:r>
              <a:rPr lang="th-TH" sz="1700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กองกำกับการ 9 กองบังคับการฝึกพิเศษ กองบัญชาการตำรวจตระเวนชายแดน มีโครงสร้างการบริหาร ดังนี้</a:t>
            </a:r>
          </a:p>
          <a:p>
            <a:pPr algn="thaiDist"/>
            <a:r>
              <a:rPr lang="th-TH" sz="1700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- ผู้กำกับการ 9 กองบังคับการฝึกพิเศษ กองบัญชาการตำรวจตระเวนชายแดน เป็นผู้กำกับดูแลบังคับบัญชา และเป็นผู้บริหารหน่วยงาน มีรองผู้กำกับการ 2 ท่าน คือ รองผู้กำกับการฝ่ายอำนวยการ และรองผู้กำกับการฝ่ายปฏิบัติการ</a:t>
            </a:r>
          </a:p>
          <a:p>
            <a:pPr algn="thaiDist"/>
            <a:r>
              <a:rPr lang="th-TH" sz="1700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- รองผู้กำกับการ ( 1 ) เป็นผู้ดูแลและบังคับบัญชางานอำนวยการ เป็นหน่วยสนับสนุนขององค์กร ประกอบด้วย งานธุรการกำลังพล วินัยและสวัสดิการ งานการเงินและส่งกำลังบำรุง งานฝ่ายสนับสนุน ประกอบด้วย กองร้อยที่ 1 มีงานด้านการสื่อสาร งานด้านการพยาบาล งานด้านการขนส่ง งานด้านการรักษาความปลอดภัย และงานสูทกรรม</a:t>
            </a:r>
          </a:p>
          <a:p>
            <a:pPr algn="thaiDist"/>
            <a:r>
              <a:rPr lang="th-TH" sz="1700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รองผู้กำกับการ ( 2 ) เป็นผู้ดูแลและบังคับบัญชางานด้านการปฏิบัติ เป็นหน่วยปฏิบัติ ทำหน้าที่ด้านการฝึกหลักสูตรต่างๆ ประกอบด้วย งานการฝึกและวิชาการ งานแผนงานและงบประมาณ กองร้อยที่ 2 – 5 และกลุ่มงานการฝึกและเก็บกู้และทำลายวัตถุระเบิด      </a:t>
            </a:r>
          </a:p>
          <a:p>
            <a:pPr algn="thaiDist"/>
            <a:endParaRPr lang="en-US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Text Box 1"/>
          <p:cNvSpPr txBox="1"/>
          <p:nvPr/>
        </p:nvSpPr>
        <p:spPr>
          <a:xfrm>
            <a:off x="3326765" y="381000"/>
            <a:ext cx="661670" cy="36830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- 11 -</a:t>
            </a:r>
            <a:endParaRPr lang="en-US" sz="1100" dirty="0"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51650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33400" y="1219201"/>
            <a:ext cx="5943600" cy="838199"/>
          </a:xfrm>
          <a:prstGeom prst="roundRect">
            <a:avLst/>
          </a:prstGeom>
          <a:noFill/>
          <a:ln w="28575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โครงสร้างการบริหาร</a:t>
            </a:r>
          </a:p>
          <a:p>
            <a:pPr algn="ctr"/>
            <a:r>
              <a:rPr lang="th-TH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กองกำกับการ 9 กองบังคับการฝึกพิเศษ กองบัญชาการตำรวจตระเวนชายแดน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" name="Rounded Rectangle 5"/>
          <p:cNvSpPr/>
          <p:nvPr/>
        </p:nvSpPr>
        <p:spPr>
          <a:xfrm>
            <a:off x="152400" y="3886200"/>
            <a:ext cx="3200400" cy="914400"/>
          </a:xfrm>
          <a:prstGeom prst="roundRect">
            <a:avLst/>
          </a:prstGeom>
          <a:solidFill>
            <a:srgbClr val="CC99FF"/>
          </a:solidFill>
          <a:ln>
            <a:solidFill>
              <a:srgbClr val="6600CC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รองผู้กำกับการ 9 กองบังคับการฝึกพิเศษ</a:t>
            </a:r>
          </a:p>
          <a:p>
            <a:pPr algn="ctr"/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กองบัญชาการตำรวจตระเวนชายแดน</a:t>
            </a:r>
          </a:p>
          <a:p>
            <a:pPr algn="ctr"/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( 1 )</a:t>
            </a:r>
            <a:endParaRPr lang="en-US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0" name="Rounded Rectangle 5"/>
          <p:cNvSpPr/>
          <p:nvPr/>
        </p:nvSpPr>
        <p:spPr>
          <a:xfrm>
            <a:off x="210768" y="5105399"/>
            <a:ext cx="2971800" cy="914400"/>
          </a:xfrm>
          <a:prstGeom prst="roundRect">
            <a:avLst/>
          </a:prstGeom>
          <a:solidFill>
            <a:srgbClr val="99FFCC"/>
          </a:solidFill>
          <a:ln>
            <a:solidFill>
              <a:srgbClr val="CC33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สารวัตรกองกำกับการ 9 กองบังคับการฝึกพิเศษ</a:t>
            </a:r>
          </a:p>
          <a:p>
            <a:pPr algn="ctr"/>
            <a:r>
              <a:rPr lang="th-TH" sz="1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กองบัญชาการตำรวจตระเวนชายแดน</a:t>
            </a:r>
          </a:p>
          <a:p>
            <a:pPr algn="ctr"/>
            <a:r>
              <a:rPr lang="th-TH" sz="1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( งานธุรการ กำลังพล วินัยและสวัสดิการ ) </a:t>
            </a:r>
            <a:endParaRPr lang="en-US" sz="16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6" name="Rounded Rectangle 5"/>
          <p:cNvSpPr/>
          <p:nvPr/>
        </p:nvSpPr>
        <p:spPr>
          <a:xfrm>
            <a:off x="2057400" y="2512978"/>
            <a:ext cx="2895600" cy="914400"/>
          </a:xfrm>
          <a:prstGeom prst="roundRect">
            <a:avLst/>
          </a:prstGeom>
          <a:solidFill>
            <a:srgbClr val="9900FF"/>
          </a:solidFill>
          <a:ln w="28575">
            <a:solidFill>
              <a:srgbClr val="D60093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bg1">
                    <a:lumMod val="9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ผู้กำกับการ 9 กองบังคับการฝึกพิเศษ</a:t>
            </a:r>
          </a:p>
          <a:p>
            <a:pPr algn="ctr"/>
            <a:r>
              <a:rPr lang="th-TH" b="1" dirty="0">
                <a:solidFill>
                  <a:schemeClr val="bg1">
                    <a:lumMod val="9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กองบัญชาการตำรวจตระเวนชายแดน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5" name="Rounded Rectangle 5"/>
          <p:cNvSpPr/>
          <p:nvPr/>
        </p:nvSpPr>
        <p:spPr>
          <a:xfrm>
            <a:off x="3429000" y="3887821"/>
            <a:ext cx="3200400" cy="914400"/>
          </a:xfrm>
          <a:prstGeom prst="roundRect">
            <a:avLst/>
          </a:prstGeom>
          <a:solidFill>
            <a:srgbClr val="CC99FF"/>
          </a:solidFill>
          <a:ln>
            <a:solidFill>
              <a:srgbClr val="6600CC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รองผู้กำกับการ 9 กองบังคับการฝึกพิเศษ</a:t>
            </a:r>
          </a:p>
          <a:p>
            <a:pPr algn="ctr"/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กองบัญชาการตำรวจตระเวนชายแดน</a:t>
            </a:r>
          </a:p>
          <a:p>
            <a:pPr algn="ctr"/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( 2 )</a:t>
            </a:r>
            <a:endParaRPr lang="en-US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7" name="Rounded Rectangle 5"/>
          <p:cNvSpPr/>
          <p:nvPr/>
        </p:nvSpPr>
        <p:spPr>
          <a:xfrm>
            <a:off x="210768" y="6172199"/>
            <a:ext cx="2971800" cy="914400"/>
          </a:xfrm>
          <a:prstGeom prst="roundRect">
            <a:avLst/>
          </a:prstGeom>
          <a:solidFill>
            <a:srgbClr val="99FFCC"/>
          </a:solidFill>
          <a:ln>
            <a:solidFill>
              <a:srgbClr val="CC33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สารวัตรกองกำกับการ 9 กองบังคับการฝึกพิเศษ</a:t>
            </a:r>
          </a:p>
          <a:p>
            <a:pPr algn="ctr"/>
            <a:r>
              <a:rPr lang="th-TH" sz="1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กองบัญชาการตำรวจตระเวนชายแดน</a:t>
            </a:r>
          </a:p>
          <a:p>
            <a:pPr algn="ctr"/>
            <a:r>
              <a:rPr lang="th-TH" sz="1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( งานการเงิน และส่งกำลังบำรุง ) </a:t>
            </a:r>
            <a:endParaRPr lang="en-US" sz="16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8" name="Rounded Rectangle 5"/>
          <p:cNvSpPr/>
          <p:nvPr/>
        </p:nvSpPr>
        <p:spPr>
          <a:xfrm>
            <a:off x="218872" y="7238999"/>
            <a:ext cx="2971800" cy="914400"/>
          </a:xfrm>
          <a:prstGeom prst="roundRect">
            <a:avLst/>
          </a:prstGeom>
          <a:solidFill>
            <a:srgbClr val="99FFCC"/>
          </a:solidFill>
          <a:ln>
            <a:solidFill>
              <a:srgbClr val="CC33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25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ผู้บังคับกองร้อยที่ 1 กองกำกับการ 9 กองบังคับการฝึกพิเศษ</a:t>
            </a:r>
          </a:p>
          <a:p>
            <a:pPr algn="ctr"/>
            <a:r>
              <a:rPr lang="th-TH" sz="125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กองบัญชาการตำรวจตระเวนชายแดน</a:t>
            </a:r>
          </a:p>
          <a:p>
            <a:pPr algn="ctr"/>
            <a:r>
              <a:rPr lang="th-TH" sz="125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( งานสนับสนุน ) </a:t>
            </a:r>
            <a:endParaRPr lang="en-US" sz="125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9" name="Rounded Rectangle 5"/>
          <p:cNvSpPr/>
          <p:nvPr/>
        </p:nvSpPr>
        <p:spPr>
          <a:xfrm>
            <a:off x="3647872" y="5105399"/>
            <a:ext cx="2971800" cy="914400"/>
          </a:xfrm>
          <a:prstGeom prst="roundRect">
            <a:avLst/>
          </a:prstGeom>
          <a:solidFill>
            <a:srgbClr val="99FFCC"/>
          </a:solidFill>
          <a:ln>
            <a:solidFill>
              <a:srgbClr val="CC33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สารวัตรกองกำกับการ 9 กองบังคับการฝึกพิเศษ</a:t>
            </a:r>
          </a:p>
          <a:p>
            <a:pPr algn="ctr"/>
            <a:r>
              <a:rPr lang="th-TH" sz="1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กองบัญชาการตำรวจตระเวนชายแดน</a:t>
            </a:r>
          </a:p>
          <a:p>
            <a:pPr algn="ctr"/>
            <a:r>
              <a:rPr lang="th-TH" sz="1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( งานวิชาการ และการฝึก ) </a:t>
            </a:r>
            <a:endParaRPr lang="en-US" sz="16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0" name="Rounded Rectangle 5"/>
          <p:cNvSpPr/>
          <p:nvPr/>
        </p:nvSpPr>
        <p:spPr>
          <a:xfrm>
            <a:off x="3657600" y="6172199"/>
            <a:ext cx="2971800" cy="914400"/>
          </a:xfrm>
          <a:prstGeom prst="roundRect">
            <a:avLst/>
          </a:prstGeom>
          <a:solidFill>
            <a:srgbClr val="99FFCC"/>
          </a:solidFill>
          <a:ln>
            <a:solidFill>
              <a:srgbClr val="CC33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สารวัตรกองกำกับการ 9 กองบังคับการฝึกพิเศษ</a:t>
            </a:r>
          </a:p>
          <a:p>
            <a:pPr algn="ctr"/>
            <a:r>
              <a:rPr lang="th-TH" sz="1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กองบัญชาการตำรวจตระเวนชายแดน</a:t>
            </a:r>
          </a:p>
          <a:p>
            <a:pPr algn="ctr"/>
            <a:r>
              <a:rPr lang="th-TH" sz="1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( งานแผนงาน และงบประมาณ ) </a:t>
            </a:r>
            <a:endParaRPr lang="en-US" sz="16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1" name="Rounded Rectangle 5"/>
          <p:cNvSpPr/>
          <p:nvPr/>
        </p:nvSpPr>
        <p:spPr>
          <a:xfrm>
            <a:off x="3657600" y="7238999"/>
            <a:ext cx="2971800" cy="914400"/>
          </a:xfrm>
          <a:prstGeom prst="roundRect">
            <a:avLst/>
          </a:prstGeom>
          <a:solidFill>
            <a:srgbClr val="99FFCC"/>
          </a:solidFill>
          <a:ln>
            <a:solidFill>
              <a:srgbClr val="CC33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ผู้บังคับกองร้อยที่ 2 - 5 กองกำกับการ 9 กองบังคับการฝึกพิเศษ</a:t>
            </a:r>
          </a:p>
          <a:p>
            <a:pPr algn="ctr"/>
            <a:r>
              <a:rPr lang="th-TH" sz="1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กองบัญชาการตำรวจตระเวนชายแดน</a:t>
            </a:r>
          </a:p>
          <a:p>
            <a:pPr algn="ctr"/>
            <a:r>
              <a:rPr lang="th-TH" sz="1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( งานการฝึก ) </a:t>
            </a:r>
            <a:endParaRPr lang="en-US" sz="1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3" name="Rounded Rectangle 5"/>
          <p:cNvSpPr/>
          <p:nvPr/>
        </p:nvSpPr>
        <p:spPr>
          <a:xfrm>
            <a:off x="3657600" y="8305799"/>
            <a:ext cx="2971800" cy="914400"/>
          </a:xfrm>
          <a:prstGeom prst="roundRect">
            <a:avLst/>
          </a:prstGeom>
          <a:solidFill>
            <a:srgbClr val="99FFCC"/>
          </a:solidFill>
          <a:ln>
            <a:solidFill>
              <a:srgbClr val="CC33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5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รองสารวัตรกลุ่มงานฝึกเก็บกู้ และทำลายวัตถุระเบิด</a:t>
            </a:r>
          </a:p>
          <a:p>
            <a:pPr algn="ctr"/>
            <a:r>
              <a:rPr lang="th-TH" sz="15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กองกำกับการ 9 กองบังคับการฝึกพิเศษ</a:t>
            </a:r>
          </a:p>
          <a:p>
            <a:pPr algn="ctr"/>
            <a:r>
              <a:rPr lang="th-TH" sz="15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กองบัญชาการตำรวจตระเวนชายแดน</a:t>
            </a:r>
            <a:endParaRPr lang="en-US" sz="15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cxnSp>
        <p:nvCxnSpPr>
          <p:cNvPr id="17" name="ตัวเชื่อมต่อตรง 16"/>
          <p:cNvCxnSpPr/>
          <p:nvPr/>
        </p:nvCxnSpPr>
        <p:spPr>
          <a:xfrm>
            <a:off x="1752600" y="3670492"/>
            <a:ext cx="3352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ลูกศรเชื่อมต่อแบบตรง 18"/>
          <p:cNvCxnSpPr/>
          <p:nvPr/>
        </p:nvCxnSpPr>
        <p:spPr>
          <a:xfrm>
            <a:off x="1761146" y="3655978"/>
            <a:ext cx="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ตัวเชื่อมต่อตรง 22"/>
          <p:cNvCxnSpPr/>
          <p:nvPr/>
        </p:nvCxnSpPr>
        <p:spPr>
          <a:xfrm>
            <a:off x="5096854" y="3655979"/>
            <a:ext cx="0" cy="230221"/>
          </a:xfrm>
          <a:prstGeom prst="line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ตัวเชื่อมต่อตรง 35"/>
          <p:cNvCxnSpPr>
            <a:stCxn id="16" idx="2"/>
          </p:cNvCxnSpPr>
          <p:nvPr/>
        </p:nvCxnSpPr>
        <p:spPr>
          <a:xfrm>
            <a:off x="3505200" y="3427378"/>
            <a:ext cx="0" cy="228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ตัวเชื่อมต่อตรง 40"/>
          <p:cNvCxnSpPr/>
          <p:nvPr/>
        </p:nvCxnSpPr>
        <p:spPr>
          <a:xfrm>
            <a:off x="76200" y="4343401"/>
            <a:ext cx="25400" cy="33527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4" name="ตัวเชื่อมต่อตรง 43"/>
          <p:cNvCxnSpPr>
            <a:endCxn id="4" idx="1"/>
          </p:cNvCxnSpPr>
          <p:nvPr/>
        </p:nvCxnSpPr>
        <p:spPr>
          <a:xfrm>
            <a:off x="76200" y="4343400"/>
            <a:ext cx="76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6" name="ตัวเชื่อมต่อตรง 45"/>
          <p:cNvCxnSpPr/>
          <p:nvPr/>
        </p:nvCxnSpPr>
        <p:spPr>
          <a:xfrm>
            <a:off x="76200" y="5638799"/>
            <a:ext cx="1345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0" name="ตัวเชื่อมต่อตรง 49"/>
          <p:cNvCxnSpPr/>
          <p:nvPr/>
        </p:nvCxnSpPr>
        <p:spPr>
          <a:xfrm>
            <a:off x="76200" y="6705599"/>
            <a:ext cx="1345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4" name="ตัวเชื่อมต่อตรง 63"/>
          <p:cNvCxnSpPr/>
          <p:nvPr/>
        </p:nvCxnSpPr>
        <p:spPr>
          <a:xfrm>
            <a:off x="85928" y="7696199"/>
            <a:ext cx="1426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6" name="ตัวเชื่อมต่อตรง 65"/>
          <p:cNvCxnSpPr/>
          <p:nvPr/>
        </p:nvCxnSpPr>
        <p:spPr>
          <a:xfrm>
            <a:off x="6753664" y="4343401"/>
            <a:ext cx="0" cy="44195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0" name="ตัวเชื่อมต่อตรง 69"/>
          <p:cNvCxnSpPr>
            <a:stCxn id="25" idx="3"/>
          </p:cNvCxnSpPr>
          <p:nvPr/>
        </p:nvCxnSpPr>
        <p:spPr>
          <a:xfrm flipV="1">
            <a:off x="6629400" y="4343401"/>
            <a:ext cx="124264" cy="16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2" name="ตัวเชื่อมต่อตรง 71"/>
          <p:cNvCxnSpPr>
            <a:stCxn id="29" idx="3"/>
          </p:cNvCxnSpPr>
          <p:nvPr/>
        </p:nvCxnSpPr>
        <p:spPr>
          <a:xfrm>
            <a:off x="6619672" y="5562599"/>
            <a:ext cx="1339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4" name="ตัวเชื่อมต่อตรง 73"/>
          <p:cNvCxnSpPr>
            <a:stCxn id="30" idx="3"/>
          </p:cNvCxnSpPr>
          <p:nvPr/>
        </p:nvCxnSpPr>
        <p:spPr>
          <a:xfrm>
            <a:off x="6629400" y="6629399"/>
            <a:ext cx="1242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6" name="ตัวเชื่อมต่อตรง 75"/>
          <p:cNvCxnSpPr>
            <a:stCxn id="31" idx="3"/>
          </p:cNvCxnSpPr>
          <p:nvPr/>
        </p:nvCxnSpPr>
        <p:spPr>
          <a:xfrm>
            <a:off x="6629400" y="7696199"/>
            <a:ext cx="1242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8" name="ตัวเชื่อมต่อตรง 77"/>
          <p:cNvCxnSpPr>
            <a:stCxn id="33" idx="3"/>
          </p:cNvCxnSpPr>
          <p:nvPr/>
        </p:nvCxnSpPr>
        <p:spPr>
          <a:xfrm>
            <a:off x="6629400" y="8762999"/>
            <a:ext cx="1242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2" name="Text Box 1"/>
          <p:cNvSpPr txBox="1"/>
          <p:nvPr/>
        </p:nvSpPr>
        <p:spPr>
          <a:xfrm>
            <a:off x="3174365" y="393700"/>
            <a:ext cx="661670" cy="36830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- 12 -</a:t>
            </a:r>
            <a:endParaRPr lang="en-US" sz="1100" dirty="0"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02273106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3147</TotalTime>
  <Words>821</Words>
  <Application>Microsoft Office PowerPoint</Application>
  <PresentationFormat>กระดาษ A4 (210x297 มม.)</PresentationFormat>
  <Paragraphs>104</Paragraphs>
  <Slides>6</Slides>
  <Notes>3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6</vt:i4>
      </vt:variant>
    </vt:vector>
  </HeadingPairs>
  <TitlesOfParts>
    <vt:vector size="14" baseType="lpstr">
      <vt:lpstr>Angsana New</vt:lpstr>
      <vt:lpstr>AngsanaUPC</vt:lpstr>
      <vt:lpstr>Arial</vt:lpstr>
      <vt:lpstr>Calibri</vt:lpstr>
      <vt:lpstr>Calibri Light</vt:lpstr>
      <vt:lpstr>KodchiangUPC</vt:lpstr>
      <vt:lpstr>TH SarabunIT๙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Kit</cp:lastModifiedBy>
  <cp:revision>121</cp:revision>
  <cp:lastPrinted>2020-11-06T12:45:20Z</cp:lastPrinted>
  <dcterms:created xsi:type="dcterms:W3CDTF">2016-11-22T03:36:08Z</dcterms:created>
  <dcterms:modified xsi:type="dcterms:W3CDTF">2020-11-07T09:50:26Z</dcterms:modified>
</cp:coreProperties>
</file>